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66" r:id="rId6"/>
    <p:sldId id="259" r:id="rId7"/>
    <p:sldId id="265" r:id="rId8"/>
    <p:sldId id="260" r:id="rId9"/>
    <p:sldId id="261" r:id="rId10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Fira Sans Light" panose="020B0604020202020204" charset="0"/>
      <p:regular r:id="rId13"/>
      <p:bold r:id="rId14"/>
      <p:italic r:id="rId15"/>
      <p:boldItalic r:id="rId16"/>
    </p:embeddedFont>
    <p:embeddedFont>
      <p:font typeface="Fira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88365" autoAdjust="0"/>
  </p:normalViewPr>
  <p:slideViewPr>
    <p:cSldViewPr snapToGrid="0">
      <p:cViewPr varScale="1">
        <p:scale>
          <a:sx n="154" d="100"/>
          <a:sy n="154" d="100"/>
        </p:scale>
        <p:origin x="147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f4098a2d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f4098a2d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4098a2d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f4098a2d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Вопросы </a:t>
            </a:r>
            <a:r>
              <a:rPr lang="ru-RU" baseline="0" dirty="0" smtClean="0"/>
              <a:t>на </a:t>
            </a:r>
            <a:r>
              <a:rPr lang="ru-RU" baseline="0" dirty="0" err="1" smtClean="0"/>
              <a:t>стаковерфлоу</a:t>
            </a:r>
            <a:r>
              <a:rPr lang="ru-RU" baseline="0" dirty="0" smtClean="0"/>
              <a:t> помечаются </a:t>
            </a:r>
            <a:r>
              <a:rPr lang="ru-RU" baseline="0" dirty="0" smtClean="0"/>
              <a:t>списком тэгов. Это </a:t>
            </a:r>
            <a:r>
              <a:rPr lang="ru-RU" baseline="0" dirty="0" smtClean="0"/>
              <a:t>не случайные </a:t>
            </a:r>
            <a:r>
              <a:rPr lang="ru-RU" baseline="0" dirty="0" smtClean="0"/>
              <a:t>слова, </a:t>
            </a:r>
            <a:r>
              <a:rPr lang="ru-RU" baseline="0" dirty="0" smtClean="0"/>
              <a:t>тэги </a:t>
            </a:r>
            <a:r>
              <a:rPr lang="ru-RU" baseline="0" dirty="0" err="1" smtClean="0"/>
              <a:t>модерируется</a:t>
            </a:r>
            <a:r>
              <a:rPr lang="ru-RU" baseline="0" dirty="0" smtClean="0"/>
              <a:t> специальными людьми, и, будучи прикрепленными к вопросу отображают его тематику. Задача в прошлом семестре стояла следующим образом: </a:t>
            </a:r>
            <a:r>
              <a:rPr lang="ru-RU" baseline="0" dirty="0" err="1" smtClean="0"/>
              <a:t>кластеризовать</a:t>
            </a:r>
            <a:r>
              <a:rPr lang="ru-RU" baseline="0" dirty="0" smtClean="0"/>
              <a:t> множество тэгов и проанализировать рост популярности получившихся кластеров</a:t>
            </a:r>
            <a:r>
              <a:rPr lang="ru-RU" baseline="0" dirty="0" smtClean="0"/>
              <a:t>, чтобы понимать, какие технологии сейчас бурно развиваются, а какие уже не популярны. Это было сделано с помощью тематического моделирования --- 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способа построения модели которая</a:t>
            </a:r>
            <a:r>
              <a:rPr lang="ru-RU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определяет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 каким темам относится каждое</a:t>
            </a:r>
            <a:r>
              <a:rPr lang="ru-RU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слово и каждый документ в коллекции.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 smtClean="0"/>
              <a:t>Так</a:t>
            </a:r>
            <a:r>
              <a:rPr lang="ru-RU" baseline="0" dirty="0" smtClean="0"/>
              <a:t> вот, чтобы анализировать динамику популярности получившихся кластеров, а данных было много, они собраны за практически 11 лет,  приходилось из результата работы модели, который выглядел как </a:t>
            </a:r>
            <a:r>
              <a:rPr lang="en-US" baseline="0" dirty="0" smtClean="0"/>
              <a:t>csv </a:t>
            </a:r>
            <a:r>
              <a:rPr lang="ru-RU" baseline="0" dirty="0" smtClean="0"/>
              <a:t>файл, вытягивать конкретные тэги, группировать данные об их </a:t>
            </a:r>
            <a:r>
              <a:rPr lang="ru-RU" baseline="0" dirty="0" err="1" smtClean="0"/>
              <a:t>упоминаемости</a:t>
            </a:r>
            <a:r>
              <a:rPr lang="ru-RU" baseline="0" dirty="0" smtClean="0"/>
              <a:t> по </a:t>
            </a:r>
            <a:r>
              <a:rPr lang="ru-RU" baseline="0" dirty="0" err="1" smtClean="0"/>
              <a:t>четверям</a:t>
            </a:r>
            <a:r>
              <a:rPr lang="ru-RU" baseline="0" dirty="0" smtClean="0"/>
              <a:t>, и отдельным скриптом </a:t>
            </a:r>
            <a:r>
              <a:rPr lang="ru-RU" baseline="0" dirty="0" err="1" smtClean="0"/>
              <a:t>отрисовывать</a:t>
            </a:r>
            <a:r>
              <a:rPr lang="ru-RU" baseline="0" dirty="0" smtClean="0"/>
              <a:t> вот такой один вот график. Не слишком удобно. Появилась потребность как-то цельно реализовать полученную кластеризацию. Это во-первых.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22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4098a2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4098a2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</a:t>
            </a:r>
            <a:r>
              <a:rPr lang="ru-RU" baseline="0" dirty="0" smtClean="0"/>
              <a:t> тематического моделирования есть особенность --- вообще говоря </a:t>
            </a:r>
            <a:r>
              <a:rPr lang="ru-RU" baseline="0" dirty="0" smtClean="0"/>
              <a:t>получаемая кластеризация является нечеткой. То есть, один и тот же тэг может входить в разные топики, но с разными вероятностями. </a:t>
            </a:r>
            <a:r>
              <a:rPr lang="ru-RU" baseline="0" dirty="0" smtClean="0"/>
              <a:t>Появилось </a:t>
            </a:r>
            <a:r>
              <a:rPr lang="ru-RU" baseline="0" dirty="0" smtClean="0"/>
              <a:t>предположение, что некоторые топики на самом деле укладываются в связанную структуру, которая возможно </a:t>
            </a:r>
            <a:r>
              <a:rPr lang="ru-RU" baseline="0" dirty="0" smtClean="0"/>
              <a:t>и представлена </a:t>
            </a:r>
            <a:r>
              <a:rPr lang="ru-RU" baseline="0" dirty="0" smtClean="0"/>
              <a:t>нечеткой </a:t>
            </a:r>
            <a:r>
              <a:rPr lang="ru-RU" baseline="0" dirty="0" smtClean="0"/>
              <a:t>кластеризацией. </a:t>
            </a:r>
            <a:r>
              <a:rPr lang="ru-RU" baseline="0" dirty="0" smtClean="0"/>
              <a:t>Что я имею в виду: предположим, у нас есть три кластера, и они пересекаются между собой.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4098a2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4098a2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29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4098a4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4098a4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baseline="0" dirty="0" smtClean="0"/>
              <a:t>Реализация не предусматривала </a:t>
            </a:r>
            <a:r>
              <a:rPr lang="ru-RU" baseline="0" dirty="0" err="1" smtClean="0"/>
              <a:t>неуникальность</a:t>
            </a:r>
            <a:r>
              <a:rPr lang="ru-RU" baseline="0" dirty="0" smtClean="0"/>
              <a:t> тэгов в кластеризации, и на этом было много чего завязано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baseline="0" dirty="0" smtClean="0"/>
              <a:t>За счет того, что я пересмотрела подход к подбору параметров модели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ru-RU" baseline="0" dirty="0" smtClean="0"/>
              <a:t>Реализован </a:t>
            </a:r>
            <a:r>
              <a:rPr lang="ru-RU" baseline="0" dirty="0" err="1" smtClean="0"/>
              <a:t>дашборд</a:t>
            </a:r>
            <a:r>
              <a:rPr lang="ru-RU" baseline="0" dirty="0" smtClean="0"/>
              <a:t> с интерактивной визуализацией кластеризацией, где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4098a4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4098a4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98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4098a4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f4098a49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1)</a:t>
            </a:r>
            <a:r>
              <a:rPr lang="ru-RU" baseline="0" dirty="0" smtClean="0"/>
              <a:t> Возникла проблема с автоматической расстановкой </a:t>
            </a:r>
            <a:r>
              <a:rPr lang="ru-RU" baseline="0" dirty="0" err="1" smtClean="0"/>
              <a:t>топиков</a:t>
            </a:r>
            <a:r>
              <a:rPr lang="ru-RU" baseline="0" dirty="0" smtClean="0"/>
              <a:t>, алгоритм, который определял положение </a:t>
            </a:r>
            <a:r>
              <a:rPr lang="ru-RU" baseline="0" dirty="0" err="1" smtClean="0"/>
              <a:t>топиков</a:t>
            </a:r>
            <a:r>
              <a:rPr lang="ru-RU" baseline="0" dirty="0" smtClean="0"/>
              <a:t> на странице ставил некоторые топики очень близко друг к другу, в </a:t>
            </a:r>
            <a:r>
              <a:rPr lang="ru-RU" baseline="0" dirty="0" err="1" smtClean="0"/>
              <a:t>т.ч</a:t>
            </a:r>
            <a:r>
              <a:rPr lang="ru-RU" baseline="0" dirty="0" smtClean="0"/>
              <a:t>. внахлест. Проблема до конца не решена.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2)</a:t>
            </a:r>
            <a:r>
              <a:rPr lang="ru-RU" baseline="0" dirty="0" smtClean="0"/>
              <a:t> проблема с производительностью (большое количество элементов на странице после </a:t>
            </a:r>
            <a:r>
              <a:rPr lang="ru-RU" baseline="0" dirty="0" err="1" smtClean="0"/>
              <a:t>отрисовки</a:t>
            </a:r>
            <a:r>
              <a:rPr lang="ru-RU" baseline="0" dirty="0" smtClean="0"/>
              <a:t> графа), которая была решена намеренным ухудшением качества </a:t>
            </a:r>
            <a:r>
              <a:rPr lang="ru-RU" baseline="0" dirty="0" err="1" smtClean="0"/>
              <a:t>svg</a:t>
            </a:r>
            <a:r>
              <a:rPr lang="ru-RU" baseline="0" dirty="0" smtClean="0"/>
              <a:t> графики и внедрением уровней детализации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3) узлов с большим количеством входящих и исходящих связей стало невозможным прочитать лейбл, а проходящие над </a:t>
            </a:r>
            <a:r>
              <a:rPr lang="ru-RU" baseline="0" dirty="0" err="1" smtClean="0"/>
              <a:t>топиком</a:t>
            </a:r>
            <a:r>
              <a:rPr lang="ru-RU" baseline="0" dirty="0" smtClean="0"/>
              <a:t> связи стало трудно отличить от присоединенных к этой </a:t>
            </a:r>
            <a:r>
              <a:rPr lang="ru-RU" baseline="0" dirty="0" err="1" smtClean="0"/>
              <a:t>ноде</a:t>
            </a:r>
            <a:r>
              <a:rPr lang="ru-RU" baseline="0" dirty="0" smtClean="0"/>
              <a:t>. Было решено использовать механизм </a:t>
            </a:r>
            <a:r>
              <a:rPr lang="ru-RU" baseline="0" dirty="0" err="1" smtClean="0"/>
              <a:t>svg</a:t>
            </a:r>
            <a:r>
              <a:rPr lang="ru-RU" baseline="0" dirty="0" smtClean="0"/>
              <a:t>-масок,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f4098a49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f4098a49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амбиция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8FAFC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34450" y="2053400"/>
            <a:ext cx="7674900" cy="1326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Font typeface="Fira Sans Light"/>
              <a:buNone/>
              <a:defRPr sz="5600"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322553"/>
            <a:ext cx="8520600" cy="105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99A4"/>
              </a:buClr>
              <a:buSzPts val="2000"/>
              <a:buFont typeface="Fira Sans"/>
              <a:buNone/>
              <a:defRPr sz="2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Fira Sans Light"/>
              <a:buNone/>
              <a:defRPr sz="12000"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Fira Sans Light"/>
              <a:buNone/>
              <a:defRPr sz="12000"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Fira Sans Light"/>
              <a:buNone/>
              <a:defRPr sz="12000"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Fira Sans Light"/>
              <a:buNone/>
              <a:defRPr sz="12000"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Fira Sans Light"/>
              <a:buNone/>
              <a:defRPr sz="12000"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Fira Sans Light"/>
              <a:buNone/>
              <a:defRPr sz="12000"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Fira Sans Light"/>
              <a:buNone/>
              <a:defRPr sz="12000"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Fira Sans Light"/>
              <a:buNone/>
              <a:defRPr sz="12000"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Fira Sans Light"/>
              <a:buNone/>
              <a:defRPr sz="12000"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2502675" y="3999767"/>
            <a:ext cx="4138800" cy="17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99A4"/>
              </a:buClr>
              <a:buSzPts val="1400"/>
              <a:buFont typeface="Fira Sans"/>
              <a:buChar char="●"/>
              <a:defRPr sz="14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 sz="14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 sz="14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 sz="14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 sz="14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 sz="14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 sz="14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2502675" y="5359300"/>
            <a:ext cx="4138800" cy="1018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899A4"/>
              </a:buClr>
              <a:buSzPts val="1400"/>
              <a:buFont typeface="Fira Sans"/>
              <a:buChar char="●"/>
              <a:defRPr sz="14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 sz="14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 sz="14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 sz="14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 sz="14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 sz="14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 sz="14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9151" y="1399416"/>
            <a:ext cx="2485699" cy="289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664600"/>
            <a:ext cx="8520600" cy="1122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Fira Sans Light"/>
              <a:buNone/>
              <a:defRPr sz="3600"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65760" y="1175595"/>
            <a:ext cx="8520600" cy="763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65750" y="2017267"/>
            <a:ext cx="8222100" cy="455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65760" y="1175595"/>
            <a:ext cx="8520600" cy="763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65760" y="1980147"/>
            <a:ext cx="3999900" cy="455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980147"/>
            <a:ext cx="3999900" cy="4555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65760" y="1175595"/>
            <a:ext cx="8520600" cy="763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1202871"/>
            <a:ext cx="2808000" cy="100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Fira Sans"/>
              <a:buNone/>
              <a:defRPr sz="24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65760" y="2314867"/>
            <a:ext cx="3260700" cy="4239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65750" y="926867"/>
            <a:ext cx="6367800" cy="4801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Fira Sans Light"/>
              <a:buNone/>
              <a:defRPr sz="4800"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Fira Sans Light"/>
              <a:buNone/>
              <a:defRPr sz="4800"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Fira Sans Light"/>
              <a:buNone/>
              <a:defRPr sz="4800"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Fira Sans Light"/>
              <a:buNone/>
              <a:defRPr sz="4800"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Fira Sans Light"/>
              <a:buNone/>
              <a:defRPr sz="4800"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Fira Sans Light"/>
              <a:buNone/>
              <a:defRPr sz="4800"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Fira Sans Light"/>
              <a:buNone/>
              <a:defRPr sz="4800"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Fira Sans Light"/>
              <a:buNone/>
              <a:defRPr sz="4800"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Fira Sans Light"/>
              <a:buNone/>
              <a:defRPr sz="4800"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65760" y="1644233"/>
            <a:ext cx="4045200" cy="1976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Fira Sans Light"/>
              <a:buNone/>
              <a:defRPr sz="3600"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Font typeface="Fira Sans Light"/>
              <a:buNone/>
              <a:defRPr sz="4200"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Font typeface="Fira Sans Light"/>
              <a:buNone/>
              <a:defRPr sz="4200"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Font typeface="Fira Sans Light"/>
              <a:buNone/>
              <a:defRPr sz="4200"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Font typeface="Fira Sans Light"/>
              <a:buNone/>
              <a:defRPr sz="4200"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Font typeface="Fira Sans Light"/>
              <a:buNone/>
              <a:defRPr sz="4200"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Font typeface="Fira Sans Light"/>
              <a:buNone/>
              <a:defRPr sz="4200"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Font typeface="Fira Sans Light"/>
              <a:buNone/>
              <a:defRPr sz="4200"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Font typeface="Fira Sans Light"/>
              <a:buNone/>
              <a:defRPr sz="4200"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65760" y="3737433"/>
            <a:ext cx="4045200" cy="1646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Fira Sans"/>
              <a:buNone/>
              <a:defRPr sz="2100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Fira Sans"/>
              <a:buNone/>
              <a:defRPr sz="2100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Fira Sans"/>
              <a:buNone/>
              <a:defRPr sz="2100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Fira Sans"/>
              <a:buNone/>
              <a:defRPr sz="2100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Fira Sans"/>
              <a:buNone/>
              <a:defRPr sz="2100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Fira Sans"/>
              <a:buNone/>
              <a:defRPr sz="2100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Fira Sans"/>
              <a:buNone/>
              <a:defRPr sz="2100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Fira Sans"/>
              <a:buNone/>
              <a:defRPr sz="2100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Fira Sans"/>
              <a:buNone/>
              <a:defRPr sz="21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5760" y="117559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Light"/>
              <a:buNone/>
              <a:defRPr sz="2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Light"/>
              <a:buNone/>
              <a:defRPr sz="2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Light"/>
              <a:buNone/>
              <a:defRPr sz="2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Light"/>
              <a:buNone/>
              <a:defRPr sz="2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Light"/>
              <a:buNone/>
              <a:defRPr sz="2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Light"/>
              <a:buNone/>
              <a:defRPr sz="2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Light"/>
              <a:buNone/>
              <a:defRPr sz="2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Light"/>
              <a:buNone/>
              <a:defRPr sz="2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750" y="2017267"/>
            <a:ext cx="8222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11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1300"/>
              <a:buFont typeface="Fira Sans"/>
              <a:buChar char="●"/>
              <a:defRPr sz="1300">
                <a:solidFill>
                  <a:srgbClr val="1D1D1D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Clr>
                <a:srgbClr val="8899A4"/>
              </a:buClr>
              <a:buSzPts val="1200"/>
              <a:buFont typeface="Fira Sans"/>
              <a:buChar char="○"/>
              <a:defRPr sz="12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Clr>
                <a:srgbClr val="8899A4"/>
              </a:buClr>
              <a:buSzPts val="1200"/>
              <a:buFont typeface="Fira Sans"/>
              <a:buChar char="■"/>
              <a:defRPr sz="12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Clr>
                <a:srgbClr val="8899A4"/>
              </a:buClr>
              <a:buSzPts val="1200"/>
              <a:buFont typeface="Fira Sans"/>
              <a:buChar char="●"/>
              <a:defRPr sz="12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Clr>
                <a:srgbClr val="8899A4"/>
              </a:buClr>
              <a:buSzPts val="1200"/>
              <a:buFont typeface="Fira Sans"/>
              <a:buChar char="○"/>
              <a:defRPr sz="12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Clr>
                <a:srgbClr val="8899A4"/>
              </a:buClr>
              <a:buSzPts val="1200"/>
              <a:buFont typeface="Fira Sans"/>
              <a:buChar char="■"/>
              <a:defRPr sz="12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Clr>
                <a:srgbClr val="8899A4"/>
              </a:buClr>
              <a:buSzPts val="1200"/>
              <a:buFont typeface="Fira Sans"/>
              <a:buChar char="●"/>
              <a:defRPr sz="12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Clr>
                <a:srgbClr val="8899A4"/>
              </a:buClr>
              <a:buSzPts val="1200"/>
              <a:buFont typeface="Fira Sans"/>
              <a:buChar char="○"/>
              <a:defRPr sz="12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45000"/>
              </a:lnSpc>
              <a:spcBef>
                <a:spcPts val="1600"/>
              </a:spcBef>
              <a:spcAft>
                <a:spcPts val="1600"/>
              </a:spcAft>
              <a:buClr>
                <a:srgbClr val="8899A4"/>
              </a:buClr>
              <a:buSzPts val="1200"/>
              <a:buFont typeface="Fira Sans"/>
              <a:buChar char="■"/>
              <a:defRPr sz="12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r">
              <a:buNone/>
              <a:defRPr sz="1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r">
              <a:buNone/>
              <a:defRPr sz="1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r">
              <a:buNone/>
              <a:defRPr sz="1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r">
              <a:buNone/>
              <a:defRPr sz="1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r">
              <a:buNone/>
              <a:defRPr sz="1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r">
              <a:buNone/>
              <a:defRPr sz="1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r">
              <a:buNone/>
              <a:defRPr sz="1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r">
              <a:buNone/>
              <a:defRPr sz="100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760" y="408781"/>
            <a:ext cx="843475" cy="2966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472925" y="2053400"/>
            <a:ext cx="8198100" cy="1326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StackOverflow Trends 2</a:t>
            </a:r>
            <a:endParaRPr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3322553"/>
            <a:ext cx="8520600" cy="1056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Руководитель: Аркадий </a:t>
            </a:r>
            <a:r>
              <a:rPr lang="ru-RU" dirty="0" err="1" smtClean="0"/>
              <a:t>Калакуцкий</a:t>
            </a:r>
            <a:r>
              <a:rPr lang="ru-RU" dirty="0" smtClean="0"/>
              <a:t>, </a:t>
            </a:r>
            <a:r>
              <a:rPr lang="en-US" dirty="0" err="1" smtClean="0"/>
              <a:t>JetBrains</a:t>
            </a:r>
            <a:r>
              <a:rPr lang="en" dirty="0"/>
              <a:t/>
            </a:r>
            <a:br>
              <a:rPr lang="en" dirty="0"/>
            </a:br>
            <a:r>
              <a:rPr lang="ru-RU" dirty="0" err="1" smtClean="0"/>
              <a:t>Понизова</a:t>
            </a:r>
            <a:r>
              <a:rPr lang="ru-RU" dirty="0" smtClean="0"/>
              <a:t> Вероника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8606100" y="6318677"/>
            <a:ext cx="3058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r>
              <a:rPr lang="en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/ </a:t>
            </a: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endParaRPr sz="1000" dirty="0">
              <a:solidFill>
                <a:srgbClr val="59595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90" y="2351184"/>
            <a:ext cx="6697010" cy="1876687"/>
          </a:xfrm>
          <a:prstGeom prst="rect">
            <a:avLst/>
          </a:prstGeom>
        </p:spPr>
      </p:pic>
      <p:sp>
        <p:nvSpPr>
          <p:cNvPr id="8" name="Google Shape;65;p15"/>
          <p:cNvSpPr txBox="1">
            <a:spLocks/>
          </p:cNvSpPr>
          <p:nvPr/>
        </p:nvSpPr>
        <p:spPr>
          <a:xfrm>
            <a:off x="502700" y="178478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 b="0" i="0" u="none" strike="noStrike" cap="none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ru-RU" sz="1600" b="1" dirty="0" smtClean="0"/>
              <a:t>Вопросы</a:t>
            </a:r>
            <a:r>
              <a:rPr lang="ru-RU" sz="1600" dirty="0" smtClean="0"/>
              <a:t> на </a:t>
            </a:r>
            <a:r>
              <a:rPr lang="en-US" sz="1600" dirty="0" smtClean="0"/>
              <a:t>stackoverflow.com: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11" name="Google Shape;65;p15"/>
          <p:cNvSpPr txBox="1">
            <a:spLocks/>
          </p:cNvSpPr>
          <p:nvPr/>
        </p:nvSpPr>
        <p:spPr>
          <a:xfrm>
            <a:off x="502700" y="4400481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 b="0" i="0" u="none" strike="noStrike" cap="none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ru-RU" sz="1600" b="1" dirty="0" smtClean="0"/>
              <a:t>Тэги</a:t>
            </a:r>
            <a:r>
              <a:rPr lang="ru-RU" sz="1600" dirty="0" smtClean="0"/>
              <a:t> на </a:t>
            </a:r>
            <a:r>
              <a:rPr lang="en-US" sz="1600" dirty="0" smtClean="0"/>
              <a:t>stackoverflow.com:</a:t>
            </a:r>
            <a:r>
              <a:rPr lang="ru-RU" sz="1600" dirty="0" smtClean="0"/>
              <a:t> </a:t>
            </a:r>
          </a:p>
          <a:p>
            <a:r>
              <a:rPr lang="en-US" sz="1600" dirty="0" smtClean="0"/>
              <a:t>1) </a:t>
            </a:r>
            <a:r>
              <a:rPr lang="ru-RU" sz="1600" dirty="0" err="1" smtClean="0"/>
              <a:t>модерируются</a:t>
            </a:r>
            <a:r>
              <a:rPr lang="ru-RU" sz="1600" dirty="0" smtClean="0"/>
              <a:t> специальными людьми, </a:t>
            </a:r>
          </a:p>
          <a:p>
            <a:r>
              <a:rPr lang="en-US" sz="1600" dirty="0" smtClean="0"/>
              <a:t>2) </a:t>
            </a:r>
            <a:r>
              <a:rPr lang="ru-RU" sz="1600" dirty="0" smtClean="0"/>
              <a:t>отражают </a:t>
            </a:r>
            <a:r>
              <a:rPr lang="ru-RU" sz="1600" smtClean="0"/>
              <a:t>тематику вопросов.</a:t>
            </a:r>
            <a:endParaRPr lang="ru-RU" sz="1600" dirty="0" smtClean="0"/>
          </a:p>
          <a:p>
            <a:endParaRPr lang="ru-RU" sz="1600" dirty="0"/>
          </a:p>
          <a:p>
            <a:r>
              <a:rPr lang="ru-RU" sz="1600" b="1" dirty="0" smtClean="0"/>
              <a:t>Задача в прошлом семестре</a:t>
            </a:r>
            <a:r>
              <a:rPr lang="ru-RU" sz="1600" dirty="0" smtClean="0"/>
              <a:t>: </a:t>
            </a:r>
            <a:r>
              <a:rPr lang="ru-RU" sz="1600" dirty="0" err="1" smtClean="0"/>
              <a:t>кластеризовать</a:t>
            </a:r>
            <a:r>
              <a:rPr lang="ru-RU" sz="1600" dirty="0" smtClean="0"/>
              <a:t> множество тэгов, проанализировать рост популярности получившихся кластеров. </a:t>
            </a:r>
            <a:endParaRPr lang="en-US" sz="1600" dirty="0" smtClean="0"/>
          </a:p>
          <a:p>
            <a:endParaRPr lang="en-US" sz="1600" dirty="0"/>
          </a:p>
          <a:p>
            <a:r>
              <a:rPr lang="ru-RU" sz="1600" b="1" dirty="0" smtClean="0"/>
              <a:t>Подход к решению</a:t>
            </a:r>
            <a:r>
              <a:rPr lang="ru-RU" sz="1600" dirty="0" smtClean="0"/>
              <a:t>: тематическое моделирование.</a:t>
            </a:r>
            <a:endParaRPr lang="ru-RU" sz="1600" dirty="0"/>
          </a:p>
        </p:txBody>
      </p:sp>
      <p:sp>
        <p:nvSpPr>
          <p:cNvPr id="14" name="Google Shape;72;p16"/>
          <p:cNvSpPr txBox="1">
            <a:spLocks noGrp="1"/>
          </p:cNvSpPr>
          <p:nvPr>
            <p:ph type="title"/>
          </p:nvPr>
        </p:nvSpPr>
        <p:spPr>
          <a:xfrm>
            <a:off x="365760" y="1196488"/>
            <a:ext cx="8520600" cy="763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 проект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13" y="1949885"/>
            <a:ext cx="6229287" cy="4567741"/>
          </a:xfrm>
          <a:prstGeom prst="rect">
            <a:avLst/>
          </a:prstGeom>
        </p:spPr>
      </p:pic>
      <p:sp>
        <p:nvSpPr>
          <p:cNvPr id="6" name="Google Shape;72;p16"/>
          <p:cNvSpPr txBox="1">
            <a:spLocks/>
          </p:cNvSpPr>
          <p:nvPr/>
        </p:nvSpPr>
        <p:spPr>
          <a:xfrm>
            <a:off x="378460" y="118638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 b="0" i="0" u="none" strike="noStrike" cap="none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ru-RU" dirty="0" smtClean="0"/>
              <a:t>Про результаты прошлого семестра</a:t>
            </a:r>
            <a:endParaRPr lang="ru-RU" dirty="0"/>
          </a:p>
        </p:txBody>
      </p:sp>
      <p:sp>
        <p:nvSpPr>
          <p:cNvPr id="8" name="Google Shape;67;p15"/>
          <p:cNvSpPr txBox="1"/>
          <p:nvPr/>
        </p:nvSpPr>
        <p:spPr>
          <a:xfrm>
            <a:off x="8606100" y="6318677"/>
            <a:ext cx="3058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r>
              <a:rPr lang="en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/ </a:t>
            </a: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endParaRPr sz="1000" dirty="0">
              <a:solidFill>
                <a:srgbClr val="59595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 b="0" i="0" u="none" strike="noStrike" cap="none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9" name="Google Shape;65;p15"/>
          <p:cNvSpPr txBox="1">
            <a:spLocks/>
          </p:cNvSpPr>
          <p:nvPr/>
        </p:nvSpPr>
        <p:spPr>
          <a:xfrm>
            <a:off x="502700" y="178478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 b="0" i="0" u="none" strike="noStrike" cap="none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ru-RU" sz="1600" b="1" dirty="0" smtClean="0"/>
              <a:t>Особенность модели: </a:t>
            </a:r>
            <a:r>
              <a:rPr lang="ru-RU" sz="1600" dirty="0" smtClean="0"/>
              <a:t>нечеткая кластеризация</a:t>
            </a:r>
            <a:r>
              <a:rPr lang="ru-RU" sz="1600" dirty="0" smtClean="0"/>
              <a:t>.</a:t>
            </a:r>
          </a:p>
          <a:p>
            <a:endParaRPr lang="ru-RU" sz="1600" dirty="0" smtClean="0"/>
          </a:p>
          <a:p>
            <a:endParaRPr lang="ru-RU" sz="1600" dirty="0"/>
          </a:p>
          <a:p>
            <a:r>
              <a:rPr lang="ru-RU" sz="1600" b="1" dirty="0" smtClean="0"/>
              <a:t>Предположение</a:t>
            </a:r>
            <a:r>
              <a:rPr lang="ru-RU" sz="1600" dirty="0" smtClean="0"/>
              <a:t>: некоторые кластеры (топики) укладываются в связанную структуру, которая возможно представлена нечеткой кластеризацией</a:t>
            </a:r>
            <a:r>
              <a:rPr lang="ru-RU" sz="1600" dirty="0" smtClean="0"/>
              <a:t>.</a:t>
            </a:r>
          </a:p>
          <a:p>
            <a:endParaRPr lang="ru-RU" sz="1600" dirty="0"/>
          </a:p>
          <a:p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4" name="Oval 3"/>
          <p:cNvSpPr/>
          <p:nvPr/>
        </p:nvSpPr>
        <p:spPr>
          <a:xfrm>
            <a:off x="3556500" y="3652775"/>
            <a:ext cx="1434600" cy="136372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3884" y="3855368"/>
            <a:ext cx="10198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topic_18</a:t>
            </a:r>
            <a:br>
              <a:rPr lang="en-US" b="1" dirty="0" smtClean="0"/>
            </a:br>
            <a:r>
              <a:rPr lang="en-US" i="1" dirty="0" smtClean="0">
                <a:solidFill>
                  <a:srgbClr val="FF0000"/>
                </a:solidFill>
              </a:rPr>
              <a:t>java: 0.4</a:t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i="1" dirty="0" smtClean="0">
                <a:solidFill>
                  <a:srgbClr val="00B0F0"/>
                </a:solidFill>
              </a:rPr>
              <a:t>java-8: 0.2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….</a:t>
            </a:r>
            <a:endParaRPr lang="en-US" i="1" dirty="0"/>
          </a:p>
        </p:txBody>
      </p:sp>
      <p:sp>
        <p:nvSpPr>
          <p:cNvPr id="15" name="Oval 14"/>
          <p:cNvSpPr/>
          <p:nvPr/>
        </p:nvSpPr>
        <p:spPr>
          <a:xfrm>
            <a:off x="1207000" y="5320003"/>
            <a:ext cx="1434600" cy="136372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64691" y="5524812"/>
            <a:ext cx="11192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topic_858</a:t>
            </a:r>
            <a:br>
              <a:rPr lang="en-US" b="1" dirty="0" smtClean="0"/>
            </a:br>
            <a:r>
              <a:rPr lang="en-US" i="1" dirty="0" smtClean="0"/>
              <a:t>spring: 0.6</a:t>
            </a:r>
          </a:p>
          <a:p>
            <a:pPr algn="ctr"/>
            <a:r>
              <a:rPr lang="en-US" i="1" dirty="0" smtClean="0">
                <a:solidFill>
                  <a:srgbClr val="00B0F0"/>
                </a:solidFill>
              </a:rPr>
              <a:t>java-8: 0.08</a:t>
            </a:r>
            <a:br>
              <a:rPr lang="en-US" i="1" dirty="0" smtClean="0">
                <a:solidFill>
                  <a:srgbClr val="00B0F0"/>
                </a:solidFill>
              </a:rPr>
            </a:br>
            <a:r>
              <a:rPr lang="en-US" i="1" dirty="0" smtClean="0"/>
              <a:t>….</a:t>
            </a:r>
            <a:endParaRPr lang="en-US" i="1" dirty="0"/>
          </a:p>
        </p:txBody>
      </p:sp>
      <p:sp>
        <p:nvSpPr>
          <p:cNvPr id="19" name="Oval 18"/>
          <p:cNvSpPr/>
          <p:nvPr/>
        </p:nvSpPr>
        <p:spPr>
          <a:xfrm>
            <a:off x="6769600" y="4809475"/>
            <a:ext cx="1434600" cy="136372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902445" y="5012068"/>
            <a:ext cx="1168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topic_30</a:t>
            </a:r>
            <a:br>
              <a:rPr lang="en-US" b="1" dirty="0" smtClean="0"/>
            </a:br>
            <a:r>
              <a:rPr lang="en-US" i="1" dirty="0" smtClean="0"/>
              <a:t>maven: 0.55</a:t>
            </a:r>
            <a:br>
              <a:rPr lang="en-US" i="1" dirty="0" smtClean="0"/>
            </a:br>
            <a:r>
              <a:rPr lang="en-US" i="1" dirty="0" smtClean="0">
                <a:solidFill>
                  <a:srgbClr val="FF0000"/>
                </a:solidFill>
              </a:rPr>
              <a:t>java: 0.</a:t>
            </a:r>
            <a:r>
              <a:rPr lang="ru-RU" i="1" dirty="0" smtClean="0">
                <a:solidFill>
                  <a:srgbClr val="FF0000"/>
                </a:solidFill>
              </a:rPr>
              <a:t>0</a:t>
            </a:r>
            <a:r>
              <a:rPr lang="ru-RU" i="1" dirty="0">
                <a:solidFill>
                  <a:srgbClr val="FF0000"/>
                </a:solidFill>
              </a:rPr>
              <a:t>5</a:t>
            </a:r>
            <a:r>
              <a:rPr lang="en-US" i="1" dirty="0" smtClean="0">
                <a:solidFill>
                  <a:srgbClr val="FF0000"/>
                </a:solidFill>
              </a:rPr>
              <a:t/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i="1" dirty="0" smtClean="0"/>
              <a:t>….</a:t>
            </a:r>
            <a:endParaRPr lang="en-US" i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510353" y="4710813"/>
            <a:ext cx="1149839" cy="898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963545" y="4609902"/>
            <a:ext cx="1806055" cy="710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02700" y="4267306"/>
                <a:ext cx="26343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P(</a:t>
                </a:r>
                <a:r>
                  <a:rPr lang="en-US" sz="1600" i="1" dirty="0" smtClean="0"/>
                  <a:t>java-8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i="1" dirty="0" smtClean="0"/>
                  <a:t>topic_18</a:t>
                </a:r>
                <a:r>
                  <a:rPr lang="en-US" sz="1600" dirty="0" smtClean="0"/>
                  <a:t>) </a:t>
                </a:r>
                <a:r>
                  <a:rPr lang="en-US" sz="1600" i="1" dirty="0" smtClean="0"/>
                  <a:t>= 0.2 </a:t>
                </a:r>
                <a:endParaRPr lang="en-US" sz="1600" i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0" y="4267306"/>
                <a:ext cx="2634311" cy="338554"/>
              </a:xfrm>
              <a:prstGeom prst="rect">
                <a:avLst/>
              </a:prstGeom>
              <a:blipFill>
                <a:blip r:embed="rId3"/>
                <a:stretch>
                  <a:fillRect l="-115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427785" y="4630653"/>
                <a:ext cx="29257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P(</a:t>
                </a:r>
                <a:r>
                  <a:rPr lang="en-US" sz="1600" i="1" dirty="0" smtClean="0"/>
                  <a:t>java-8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i="1" dirty="0" smtClean="0"/>
                  <a:t>topic_858</a:t>
                </a:r>
                <a:r>
                  <a:rPr lang="en-US" sz="1600" dirty="0" smtClean="0"/>
                  <a:t>) </a:t>
                </a:r>
                <a:r>
                  <a:rPr lang="en-US" sz="1600" i="1" dirty="0" smtClean="0"/>
                  <a:t>= 0.08</a:t>
                </a:r>
                <a:endParaRPr lang="en-US" sz="1600" i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5" y="4630653"/>
                <a:ext cx="2925784" cy="338554"/>
              </a:xfrm>
              <a:prstGeom prst="rect">
                <a:avLst/>
              </a:prstGeom>
              <a:blipFill>
                <a:blip r:embed="rId4"/>
                <a:stretch>
                  <a:fillRect l="-104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5511052" y="4040013"/>
                <a:ext cx="26343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P(</a:t>
                </a:r>
                <a:r>
                  <a:rPr lang="en-US" sz="1600" i="1" dirty="0" smtClean="0"/>
                  <a:t>java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i="1" dirty="0" smtClean="0"/>
                  <a:t>topic_18</a:t>
                </a:r>
                <a:r>
                  <a:rPr lang="en-US" sz="1600" dirty="0" smtClean="0"/>
                  <a:t>) </a:t>
                </a:r>
                <a:r>
                  <a:rPr lang="en-US" sz="1600" i="1" dirty="0" smtClean="0"/>
                  <a:t>= 0.4 </a:t>
                </a:r>
                <a:endParaRPr lang="en-US" sz="1600" i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52" y="4040013"/>
                <a:ext cx="2634311" cy="338554"/>
              </a:xfrm>
              <a:prstGeom prst="rect">
                <a:avLst/>
              </a:prstGeom>
              <a:blipFill>
                <a:blip r:embed="rId5"/>
                <a:stretch>
                  <a:fillRect l="-115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436137" y="4403360"/>
                <a:ext cx="29257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P(</a:t>
                </a:r>
                <a:r>
                  <a:rPr lang="en-US" sz="1600" i="1" dirty="0" smtClean="0"/>
                  <a:t>java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i="1" dirty="0" smtClean="0"/>
                  <a:t>topic_30</a:t>
                </a:r>
                <a:r>
                  <a:rPr lang="en-US" sz="1600" dirty="0" smtClean="0"/>
                  <a:t>) </a:t>
                </a:r>
                <a:r>
                  <a:rPr lang="en-US" sz="1600" i="1" dirty="0" smtClean="0"/>
                  <a:t>= 0.</a:t>
                </a:r>
                <a:r>
                  <a:rPr lang="ru-RU" sz="1600" i="1" dirty="0" smtClean="0"/>
                  <a:t>05</a:t>
                </a:r>
                <a:endParaRPr lang="en-US" sz="1600" i="1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137" y="4403360"/>
                <a:ext cx="2925784" cy="338554"/>
              </a:xfrm>
              <a:prstGeom prst="rect">
                <a:avLst/>
              </a:prstGeom>
              <a:blipFill>
                <a:blip r:embed="rId6"/>
                <a:stretch>
                  <a:fillRect l="-125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oogle Shape;67;p15"/>
          <p:cNvSpPr txBox="1"/>
          <p:nvPr/>
        </p:nvSpPr>
        <p:spPr>
          <a:xfrm>
            <a:off x="8606100" y="6318677"/>
            <a:ext cx="3058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4 </a:t>
            </a:r>
            <a:r>
              <a:rPr lang="en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/ </a:t>
            </a: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endParaRPr sz="1000" dirty="0">
              <a:solidFill>
                <a:srgbClr val="59595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 b="0" i="0" u="none" strike="noStrike" cap="none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9" name="Google Shape;65;p15"/>
          <p:cNvSpPr txBox="1">
            <a:spLocks/>
          </p:cNvSpPr>
          <p:nvPr/>
        </p:nvSpPr>
        <p:spPr>
          <a:xfrm>
            <a:off x="502700" y="21576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 b="0" i="0" u="none" strike="noStrike" cap="none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ru-RU" sz="1600" b="1" dirty="0"/>
              <a:t>Требование: </a:t>
            </a:r>
            <a:r>
              <a:rPr lang="ru-RU" sz="1600" dirty="0"/>
              <a:t>визуализация полученной в прошлом семестре кластеризации с отображением связей между кластерами </a:t>
            </a:r>
            <a:r>
              <a:rPr lang="ru-RU" sz="1600" dirty="0" smtClean="0"/>
              <a:t>(топиками) </a:t>
            </a:r>
            <a:r>
              <a:rPr lang="ru-RU" sz="1600" dirty="0"/>
              <a:t>и с отображением динамики популярности тем в интерактивном виде.</a:t>
            </a:r>
          </a:p>
          <a:p>
            <a:endParaRPr lang="ru-RU" sz="1600" dirty="0"/>
          </a:p>
          <a:p>
            <a:endParaRPr lang="ru-RU" sz="1600" dirty="0"/>
          </a:p>
        </p:txBody>
      </p:sp>
      <p:sp>
        <p:nvSpPr>
          <p:cNvPr id="17" name="Google Shape;67;p15"/>
          <p:cNvSpPr txBox="1"/>
          <p:nvPr/>
        </p:nvSpPr>
        <p:spPr>
          <a:xfrm>
            <a:off x="8606100" y="6318677"/>
            <a:ext cx="3058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r>
              <a:rPr lang="en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/ </a:t>
            </a: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endParaRPr sz="1000" dirty="0">
              <a:solidFill>
                <a:srgbClr val="59595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556500" y="3652775"/>
            <a:ext cx="1434600" cy="136372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63884" y="3855368"/>
            <a:ext cx="10198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topic_18</a:t>
            </a:r>
            <a:br>
              <a:rPr lang="en-US" b="1" dirty="0" smtClean="0"/>
            </a:br>
            <a:r>
              <a:rPr lang="en-US" i="1" dirty="0" smtClean="0">
                <a:solidFill>
                  <a:srgbClr val="FF0000"/>
                </a:solidFill>
              </a:rPr>
              <a:t>java: 0.4</a:t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i="1" dirty="0" smtClean="0">
                <a:solidFill>
                  <a:srgbClr val="00B0F0"/>
                </a:solidFill>
              </a:rPr>
              <a:t>java-8: 0.2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….</a:t>
            </a:r>
            <a:endParaRPr lang="en-US" i="1" dirty="0"/>
          </a:p>
        </p:txBody>
      </p:sp>
      <p:sp>
        <p:nvSpPr>
          <p:cNvPr id="22" name="Oval 21"/>
          <p:cNvSpPr/>
          <p:nvPr/>
        </p:nvSpPr>
        <p:spPr>
          <a:xfrm>
            <a:off x="1207000" y="5320003"/>
            <a:ext cx="1434600" cy="136372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364691" y="5524812"/>
            <a:ext cx="11192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topic_858</a:t>
            </a:r>
            <a:br>
              <a:rPr lang="en-US" b="1" dirty="0" smtClean="0"/>
            </a:br>
            <a:r>
              <a:rPr lang="en-US" i="1" dirty="0" smtClean="0"/>
              <a:t>spring: 0.6</a:t>
            </a:r>
          </a:p>
          <a:p>
            <a:pPr algn="ctr"/>
            <a:r>
              <a:rPr lang="en-US" i="1" dirty="0" smtClean="0">
                <a:solidFill>
                  <a:srgbClr val="00B0F0"/>
                </a:solidFill>
              </a:rPr>
              <a:t>java-8: 0.08</a:t>
            </a:r>
            <a:br>
              <a:rPr lang="en-US" i="1" dirty="0" smtClean="0">
                <a:solidFill>
                  <a:srgbClr val="00B0F0"/>
                </a:solidFill>
              </a:rPr>
            </a:br>
            <a:r>
              <a:rPr lang="en-US" i="1" dirty="0" smtClean="0"/>
              <a:t>….</a:t>
            </a:r>
            <a:endParaRPr lang="en-US" i="1" dirty="0"/>
          </a:p>
        </p:txBody>
      </p:sp>
      <p:sp>
        <p:nvSpPr>
          <p:cNvPr id="24" name="Oval 23"/>
          <p:cNvSpPr/>
          <p:nvPr/>
        </p:nvSpPr>
        <p:spPr>
          <a:xfrm>
            <a:off x="6769600" y="4809475"/>
            <a:ext cx="1434600" cy="1363726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2445" y="5012068"/>
            <a:ext cx="1168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topic_30</a:t>
            </a:r>
            <a:br>
              <a:rPr lang="en-US" b="1" dirty="0" smtClean="0"/>
            </a:br>
            <a:r>
              <a:rPr lang="en-US" i="1" dirty="0" smtClean="0"/>
              <a:t>maven: 0.55</a:t>
            </a:r>
            <a:br>
              <a:rPr lang="en-US" i="1" dirty="0" smtClean="0"/>
            </a:br>
            <a:r>
              <a:rPr lang="en-US" i="1" dirty="0" smtClean="0">
                <a:solidFill>
                  <a:srgbClr val="FF0000"/>
                </a:solidFill>
              </a:rPr>
              <a:t>java: 0.</a:t>
            </a:r>
            <a:r>
              <a:rPr lang="ru-RU" i="1" dirty="0" smtClean="0">
                <a:solidFill>
                  <a:srgbClr val="FF0000"/>
                </a:solidFill>
              </a:rPr>
              <a:t>0</a:t>
            </a:r>
            <a:r>
              <a:rPr lang="ru-RU" i="1" dirty="0">
                <a:solidFill>
                  <a:srgbClr val="FF0000"/>
                </a:solidFill>
              </a:rPr>
              <a:t>5</a:t>
            </a:r>
            <a:r>
              <a:rPr lang="en-US" i="1" dirty="0" smtClean="0">
                <a:solidFill>
                  <a:srgbClr val="FF0000"/>
                </a:solidFill>
              </a:rPr>
              <a:t/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i="1" dirty="0" smtClean="0"/>
              <a:t>….</a:t>
            </a:r>
            <a:endParaRPr lang="en-US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510353" y="4710813"/>
            <a:ext cx="1149839" cy="8982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963545" y="4609902"/>
            <a:ext cx="1806055" cy="710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02700" y="4267306"/>
                <a:ext cx="26343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P(</a:t>
                </a:r>
                <a:r>
                  <a:rPr lang="en-US" sz="1600" i="1" dirty="0" smtClean="0"/>
                  <a:t>java-8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i="1" dirty="0" smtClean="0"/>
                  <a:t>topic_18</a:t>
                </a:r>
                <a:r>
                  <a:rPr lang="en-US" sz="1600" dirty="0" smtClean="0"/>
                  <a:t>) </a:t>
                </a:r>
                <a:r>
                  <a:rPr lang="en-US" sz="1600" i="1" dirty="0" smtClean="0"/>
                  <a:t>= 0.2 </a:t>
                </a:r>
                <a:endParaRPr lang="en-US" sz="1600" i="1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0" y="4267306"/>
                <a:ext cx="2634311" cy="338554"/>
              </a:xfrm>
              <a:prstGeom prst="rect">
                <a:avLst/>
              </a:prstGeom>
              <a:blipFill>
                <a:blip r:embed="rId3"/>
                <a:stretch>
                  <a:fillRect l="-115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427785" y="4630653"/>
                <a:ext cx="29257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P(</a:t>
                </a:r>
                <a:r>
                  <a:rPr lang="en-US" sz="1600" i="1" dirty="0" smtClean="0"/>
                  <a:t>java-8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i="1" dirty="0" smtClean="0"/>
                  <a:t>topic_858</a:t>
                </a:r>
                <a:r>
                  <a:rPr lang="en-US" sz="1600" dirty="0" smtClean="0"/>
                  <a:t>) </a:t>
                </a:r>
                <a:r>
                  <a:rPr lang="en-US" sz="1600" i="1" dirty="0" smtClean="0"/>
                  <a:t>= 0.08</a:t>
                </a:r>
                <a:endParaRPr lang="en-US" sz="1600" i="1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85" y="4630653"/>
                <a:ext cx="2925784" cy="338554"/>
              </a:xfrm>
              <a:prstGeom prst="rect">
                <a:avLst/>
              </a:prstGeom>
              <a:blipFill>
                <a:blip r:embed="rId4"/>
                <a:stretch>
                  <a:fillRect l="-104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511052" y="4040013"/>
                <a:ext cx="26343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P(</a:t>
                </a:r>
                <a:r>
                  <a:rPr lang="en-US" sz="1600" i="1" dirty="0" smtClean="0"/>
                  <a:t>java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i="1" dirty="0" smtClean="0"/>
                  <a:t>topic_18</a:t>
                </a:r>
                <a:r>
                  <a:rPr lang="en-US" sz="1600" dirty="0" smtClean="0"/>
                  <a:t>) </a:t>
                </a:r>
                <a:r>
                  <a:rPr lang="en-US" sz="1600" i="1" dirty="0" smtClean="0"/>
                  <a:t>= 0.4 </a:t>
                </a:r>
                <a:endParaRPr lang="en-US" sz="1600" i="1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52" y="4040013"/>
                <a:ext cx="2634311" cy="338554"/>
              </a:xfrm>
              <a:prstGeom prst="rect">
                <a:avLst/>
              </a:prstGeom>
              <a:blipFill>
                <a:blip r:embed="rId5"/>
                <a:stretch>
                  <a:fillRect l="-115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436137" y="4403360"/>
                <a:ext cx="29257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P(</a:t>
                </a:r>
                <a:r>
                  <a:rPr lang="en-US" sz="1600" i="1" dirty="0" smtClean="0"/>
                  <a:t>java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600" i="1" dirty="0" smtClean="0"/>
                  <a:t>topic_30</a:t>
                </a:r>
                <a:r>
                  <a:rPr lang="en-US" sz="1600" dirty="0" smtClean="0"/>
                  <a:t>) </a:t>
                </a:r>
                <a:r>
                  <a:rPr lang="en-US" sz="1600" i="1" dirty="0" smtClean="0"/>
                  <a:t>= 0.</a:t>
                </a:r>
                <a:r>
                  <a:rPr lang="ru-RU" sz="1600" i="1" dirty="0" smtClean="0"/>
                  <a:t>05</a:t>
                </a:r>
                <a:endParaRPr lang="en-US" sz="1600" i="1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137" y="4403360"/>
                <a:ext cx="2925784" cy="338554"/>
              </a:xfrm>
              <a:prstGeom prst="rect">
                <a:avLst/>
              </a:prstGeom>
              <a:blipFill>
                <a:blip r:embed="rId6"/>
                <a:stretch>
                  <a:fillRect l="-125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7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;p16"/>
          <p:cNvSpPr txBox="1">
            <a:spLocks noGrp="1"/>
          </p:cNvSpPr>
          <p:nvPr>
            <p:ph type="title"/>
          </p:nvPr>
        </p:nvSpPr>
        <p:spPr>
          <a:xfrm>
            <a:off x="365760" y="117559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 b="0" i="0" u="none" strike="noStrike" cap="none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ru-RU" dirty="0" smtClean="0"/>
              <a:t>Что было сделано</a:t>
            </a:r>
            <a:endParaRPr lang="ru-RU" dirty="0"/>
          </a:p>
        </p:txBody>
      </p:sp>
      <p:sp>
        <p:nvSpPr>
          <p:cNvPr id="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65760" y="1939095"/>
            <a:ext cx="8222100" cy="2251905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42900" indent="-342900">
              <a:spcAft>
                <a:spcPts val="1600"/>
              </a:spcAft>
              <a:buFont typeface="+mj-lt"/>
              <a:buAutoNum type="arabicPeriod"/>
            </a:pPr>
            <a:r>
              <a:rPr lang="ru-RU" sz="1600" dirty="0" err="1" smtClean="0"/>
              <a:t>Рефакторинг</a:t>
            </a:r>
            <a:r>
              <a:rPr lang="ru-RU" sz="1600" dirty="0" smtClean="0"/>
              <a:t> имеющейся кодовой базы</a:t>
            </a:r>
            <a:r>
              <a:rPr lang="en-US" sz="1600" dirty="0" smtClean="0"/>
              <a:t>;</a:t>
            </a:r>
          </a:p>
          <a:p>
            <a:pPr marL="342900" indent="-342900">
              <a:spcAft>
                <a:spcPts val="1600"/>
              </a:spcAft>
              <a:buFont typeface="+mj-lt"/>
              <a:buAutoNum type="arabicPeriod"/>
            </a:pPr>
            <a:r>
              <a:rPr lang="ru-RU" sz="1600" dirty="0" smtClean="0"/>
              <a:t>Улучшена модель прошлого семестра с точки зрения основных метрик (</a:t>
            </a:r>
            <a:r>
              <a:rPr lang="ru-RU" sz="1600" dirty="0" err="1" smtClean="0"/>
              <a:t>перплексия</a:t>
            </a:r>
            <a:r>
              <a:rPr lang="ru-RU" sz="1600" dirty="0" smtClean="0"/>
              <a:t>, </a:t>
            </a:r>
            <a:r>
              <a:rPr lang="ru-RU" sz="1600" dirty="0" err="1" smtClean="0"/>
              <a:t>декоррелированность</a:t>
            </a:r>
            <a:r>
              <a:rPr lang="ru-RU" sz="1600" dirty="0" smtClean="0"/>
              <a:t> </a:t>
            </a:r>
            <a:r>
              <a:rPr lang="ru-RU" sz="1600" dirty="0" err="1" smtClean="0"/>
              <a:t>топиков</a:t>
            </a:r>
            <a:r>
              <a:rPr lang="ru-RU" sz="1600" dirty="0" smtClean="0"/>
              <a:t>)</a:t>
            </a:r>
            <a:r>
              <a:rPr lang="en-US" sz="1600" dirty="0" smtClean="0"/>
              <a:t>;</a:t>
            </a:r>
          </a:p>
          <a:p>
            <a:pPr marL="342900" indent="-342900">
              <a:spcAft>
                <a:spcPts val="1600"/>
              </a:spcAft>
              <a:buFont typeface="+mj-lt"/>
              <a:buAutoNum type="arabicPeriod"/>
            </a:pPr>
            <a:r>
              <a:rPr lang="ru-RU" sz="1600" dirty="0" smtClean="0"/>
              <a:t>Имплементация визуализации кластеризации.</a:t>
            </a:r>
            <a:endParaRPr lang="en-US" sz="1600" dirty="0" smtClean="0"/>
          </a:p>
        </p:txBody>
      </p:sp>
      <p:sp>
        <p:nvSpPr>
          <p:cNvPr id="10" name="Google Shape;67;p15"/>
          <p:cNvSpPr txBox="1"/>
          <p:nvPr/>
        </p:nvSpPr>
        <p:spPr>
          <a:xfrm>
            <a:off x="8606100" y="6318677"/>
            <a:ext cx="3058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r>
              <a:rPr lang="en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/ </a:t>
            </a: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endParaRPr sz="1000" dirty="0">
              <a:solidFill>
                <a:srgbClr val="59595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</p:txBody>
      </p:sp>
      <p:sp>
        <p:nvSpPr>
          <p:cNvPr id="12" name="Google Shape;88;p18"/>
          <p:cNvSpPr txBox="1">
            <a:spLocks noGrp="1"/>
          </p:cNvSpPr>
          <p:nvPr>
            <p:ph type="body" idx="1"/>
          </p:nvPr>
        </p:nvSpPr>
        <p:spPr>
          <a:xfrm>
            <a:off x="1007444" y="4066772"/>
            <a:ext cx="8222100" cy="2251905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c</a:t>
            </a:r>
            <a:r>
              <a:rPr lang="ru-RU" dirty="0" smtClean="0"/>
              <a:t>вязи между кластерами основаны на нечеткой кластеризации</a:t>
            </a:r>
            <a:r>
              <a:rPr lang="en-US" dirty="0" smtClean="0"/>
              <a:t>;</a:t>
            </a:r>
          </a:p>
          <a:p>
            <a:pPr marL="285750" indent="-285750">
              <a:spcAft>
                <a:spcPts val="1600"/>
              </a:spcAft>
            </a:pPr>
            <a:r>
              <a:rPr lang="ru-RU" dirty="0" smtClean="0"/>
              <a:t>возможно отображение графиков динамики популярности и фильтрации</a:t>
            </a:r>
            <a:br>
              <a:rPr lang="ru-RU" dirty="0" smtClean="0"/>
            </a:br>
            <a:r>
              <a:rPr lang="ru-RU" dirty="0" err="1" smtClean="0"/>
              <a:t>отрисовываемых</a:t>
            </a:r>
            <a:r>
              <a:rPr lang="ru-RU" dirty="0" smtClean="0"/>
              <a:t> на них тэгов</a:t>
            </a:r>
            <a:r>
              <a:rPr lang="en-US" dirty="0" smtClean="0"/>
              <a:t>;</a:t>
            </a:r>
          </a:p>
          <a:p>
            <a:pPr marL="285750" indent="-285750">
              <a:spcAft>
                <a:spcPts val="1600"/>
              </a:spcAft>
            </a:pPr>
            <a:r>
              <a:rPr lang="ru-RU" dirty="0"/>
              <a:t>р</a:t>
            </a:r>
            <a:r>
              <a:rPr lang="ru-RU" dirty="0" smtClean="0"/>
              <a:t>еализована возможность поиска по тэгам и топикам.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2;p16"/>
          <p:cNvSpPr txBox="1">
            <a:spLocks noGrp="1"/>
          </p:cNvSpPr>
          <p:nvPr>
            <p:ph type="title"/>
          </p:nvPr>
        </p:nvSpPr>
        <p:spPr>
          <a:xfrm>
            <a:off x="365760" y="1175595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800"/>
              <a:buFont typeface="Fira Sans Light"/>
              <a:buNone/>
              <a:defRPr sz="2800" b="0" i="0" u="none" strike="noStrike" cap="none">
                <a:solidFill>
                  <a:srgbClr val="1D1D1D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6" name="Google Shape;67;p15"/>
          <p:cNvSpPr txBox="1"/>
          <p:nvPr/>
        </p:nvSpPr>
        <p:spPr>
          <a:xfrm>
            <a:off x="8606100" y="6318677"/>
            <a:ext cx="3058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7</a:t>
            </a:r>
            <a:r>
              <a:rPr lang="en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/ </a:t>
            </a: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endParaRPr sz="1000" dirty="0">
              <a:solidFill>
                <a:srgbClr val="59595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</p:txBody>
      </p:sp>
      <p:pic>
        <p:nvPicPr>
          <p:cNvPr id="3" name="zoom_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79069"/>
            <a:ext cx="9144000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65760" y="1175595"/>
            <a:ext cx="8520600" cy="763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Проблемы в ходе выполнения проекта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67;p15"/>
          <p:cNvSpPr txBox="1"/>
          <p:nvPr/>
        </p:nvSpPr>
        <p:spPr>
          <a:xfrm>
            <a:off x="8606100" y="6318677"/>
            <a:ext cx="3058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8</a:t>
            </a:r>
            <a:r>
              <a:rPr lang="en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/ </a:t>
            </a: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endParaRPr sz="1000" dirty="0">
              <a:solidFill>
                <a:srgbClr val="59595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</p:txBody>
      </p:sp>
      <p:sp>
        <p:nvSpPr>
          <p:cNvPr id="7" name="Google Shape;88;p18"/>
          <p:cNvSpPr txBox="1">
            <a:spLocks noGrp="1"/>
          </p:cNvSpPr>
          <p:nvPr>
            <p:ph type="body" idx="1"/>
          </p:nvPr>
        </p:nvSpPr>
        <p:spPr>
          <a:xfrm>
            <a:off x="365760" y="2094605"/>
            <a:ext cx="8222100" cy="2251905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ru-RU" sz="1600" dirty="0" smtClean="0"/>
              <a:t>В основном проблемы связаны с имплементацией </a:t>
            </a:r>
            <a:r>
              <a:rPr lang="ru-RU" sz="1600" dirty="0" err="1" smtClean="0"/>
              <a:t>отрисовки</a:t>
            </a:r>
            <a:r>
              <a:rPr lang="en-US" sz="1600" dirty="0" smtClean="0"/>
              <a:t>:</a:t>
            </a:r>
          </a:p>
          <a:p>
            <a:pPr marL="285750" indent="-285750">
              <a:spcAft>
                <a:spcPts val="1600"/>
              </a:spcAft>
            </a:pPr>
            <a:r>
              <a:rPr lang="ru-RU" sz="1600" dirty="0"/>
              <a:t>п</a:t>
            </a:r>
            <a:r>
              <a:rPr lang="ru-RU" sz="1600" dirty="0" smtClean="0"/>
              <a:t>роблема с автоматической расстановкой кластеров на странице (</a:t>
            </a:r>
            <a:r>
              <a:rPr lang="en-US" sz="1600" i="1" dirty="0" smtClean="0"/>
              <a:t>force-directed algorithm</a:t>
            </a:r>
            <a:r>
              <a:rPr lang="ru-RU" sz="1600" dirty="0" smtClean="0"/>
              <a:t>)</a:t>
            </a:r>
            <a:r>
              <a:rPr lang="ru-RU" sz="1600" dirty="0"/>
              <a:t> </a:t>
            </a:r>
            <a:r>
              <a:rPr lang="ru-RU" sz="1600" dirty="0" smtClean="0"/>
              <a:t>и происходящие отсюда проблемы с отображением связей между топиками</a:t>
            </a:r>
            <a:r>
              <a:rPr lang="en-US" sz="1600" dirty="0" smtClean="0"/>
              <a:t>;</a:t>
            </a:r>
            <a:endParaRPr lang="ru-RU" sz="1600" dirty="0"/>
          </a:p>
          <a:p>
            <a:pPr marL="285750" indent="-285750">
              <a:spcAft>
                <a:spcPts val="1600"/>
              </a:spcAft>
            </a:pPr>
            <a:r>
              <a:rPr lang="ru-RU" sz="1600" dirty="0"/>
              <a:t>п</a:t>
            </a:r>
            <a:r>
              <a:rPr lang="ru-RU" sz="1600" dirty="0" smtClean="0"/>
              <a:t>роблема </a:t>
            </a:r>
            <a:r>
              <a:rPr lang="ru-RU" sz="1600" dirty="0"/>
              <a:t>с </a:t>
            </a:r>
            <a:r>
              <a:rPr lang="ru-RU" sz="1600" dirty="0" smtClean="0"/>
              <a:t>производительностью</a:t>
            </a:r>
            <a:r>
              <a:rPr lang="en-US" sz="1600" dirty="0" smtClean="0"/>
              <a:t> </a:t>
            </a:r>
            <a:r>
              <a:rPr lang="ru-RU" sz="1600" dirty="0" smtClean="0"/>
              <a:t>— большое </a:t>
            </a:r>
            <a:r>
              <a:rPr lang="ru-RU" sz="1600" dirty="0"/>
              <a:t>количество </a:t>
            </a:r>
            <a:r>
              <a:rPr lang="ru-RU" sz="1600" dirty="0" smtClean="0"/>
              <a:t>графических элементов тормозило </a:t>
            </a:r>
            <a:r>
              <a:rPr lang="ru-RU" sz="1600" dirty="0" smtClean="0"/>
              <a:t>навигацию.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65750" y="1175603"/>
            <a:ext cx="8520600" cy="123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Заключение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67;p15"/>
          <p:cNvSpPr txBox="1"/>
          <p:nvPr/>
        </p:nvSpPr>
        <p:spPr>
          <a:xfrm>
            <a:off x="8606100" y="6318677"/>
            <a:ext cx="3058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9</a:t>
            </a:r>
            <a:r>
              <a:rPr lang="en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000" dirty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/ </a:t>
            </a:r>
            <a:r>
              <a:rPr lang="ru-RU" sz="1000" dirty="0" smtClean="0">
                <a:solidFill>
                  <a:srgbClr val="8899A4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endParaRPr sz="1000" dirty="0">
              <a:solidFill>
                <a:srgbClr val="59595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95959"/>
              </a:solidFill>
            </a:endParaRPr>
          </a:p>
        </p:txBody>
      </p:sp>
      <p:sp>
        <p:nvSpPr>
          <p:cNvPr id="7" name="Google Shape;88;p18"/>
          <p:cNvSpPr txBox="1">
            <a:spLocks noGrp="1"/>
          </p:cNvSpPr>
          <p:nvPr>
            <p:ph type="body" idx="1"/>
          </p:nvPr>
        </p:nvSpPr>
        <p:spPr>
          <a:xfrm>
            <a:off x="365760" y="1939095"/>
            <a:ext cx="8222100" cy="2251905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ru-RU" sz="1600" b="1" dirty="0" smtClean="0"/>
              <a:t>Итоги работы над проектом:</a:t>
            </a:r>
          </a:p>
          <a:p>
            <a:pPr marL="285750" indent="-285750">
              <a:spcAft>
                <a:spcPts val="1600"/>
              </a:spcAft>
            </a:pPr>
            <a:r>
              <a:rPr lang="ru-RU" sz="1600" dirty="0" smtClean="0"/>
              <a:t>Улучшение основных результатов прошлого семестра</a:t>
            </a:r>
            <a:r>
              <a:rPr lang="en-US" sz="1600" dirty="0" smtClean="0"/>
              <a:t>;</a:t>
            </a:r>
            <a:endParaRPr lang="ru-RU" sz="1600" dirty="0" smtClean="0"/>
          </a:p>
          <a:p>
            <a:pPr marL="285750" indent="-285750">
              <a:spcAft>
                <a:spcPts val="1600"/>
              </a:spcAft>
            </a:pPr>
            <a:r>
              <a:rPr lang="ru-RU" sz="1600" dirty="0" smtClean="0"/>
              <a:t>Реализация интерактивной визуализации</a:t>
            </a:r>
            <a:r>
              <a:rPr lang="en-US" sz="1600" dirty="0" smtClean="0"/>
              <a:t>;</a:t>
            </a:r>
          </a:p>
          <a:p>
            <a:pPr marL="285750" indent="-285750">
              <a:spcAft>
                <a:spcPts val="1600"/>
              </a:spcAft>
            </a:pPr>
            <a:r>
              <a:rPr lang="ru-RU" sz="1600" dirty="0" smtClean="0"/>
              <a:t>Знакомство с </a:t>
            </a:r>
            <a:r>
              <a:rPr lang="en-US" sz="1600" dirty="0" smtClean="0"/>
              <a:t>Typescript </a:t>
            </a:r>
            <a:r>
              <a:rPr lang="ru-RU" sz="1600" dirty="0" smtClean="0"/>
              <a:t>(логика)</a:t>
            </a:r>
            <a:r>
              <a:rPr lang="en-US" sz="1600" dirty="0" smtClean="0"/>
              <a:t>, D3.js</a:t>
            </a:r>
            <a:r>
              <a:rPr lang="ru-RU" sz="1600" dirty="0" smtClean="0"/>
              <a:t> (</a:t>
            </a:r>
            <a:r>
              <a:rPr lang="ru-RU" sz="1600" dirty="0" err="1" smtClean="0"/>
              <a:t>отрисовка</a:t>
            </a:r>
            <a:r>
              <a:rPr lang="ru-RU" sz="1600" dirty="0" smtClean="0"/>
              <a:t> графа)</a:t>
            </a:r>
            <a:r>
              <a:rPr lang="en-US" sz="1600" dirty="0" smtClean="0"/>
              <a:t>, </a:t>
            </a:r>
            <a:r>
              <a:rPr lang="en-US" sz="1600" dirty="0" err="1" smtClean="0"/>
              <a:t>Highcharts</a:t>
            </a:r>
            <a:r>
              <a:rPr lang="en-US" sz="1600" dirty="0" smtClean="0"/>
              <a:t> JS</a:t>
            </a:r>
            <a:r>
              <a:rPr lang="ru-RU" sz="1600" dirty="0" smtClean="0"/>
              <a:t> (</a:t>
            </a:r>
            <a:r>
              <a:rPr lang="ru-RU" sz="1600" dirty="0" err="1" smtClean="0"/>
              <a:t>отрисовка</a:t>
            </a:r>
            <a:r>
              <a:rPr lang="ru-RU" sz="1600" dirty="0" smtClean="0"/>
              <a:t> графиков)</a:t>
            </a:r>
            <a:r>
              <a:rPr lang="en-US" sz="1600" dirty="0" smtClean="0"/>
              <a:t>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ru-RU" sz="1600" b="1" dirty="0" smtClean="0"/>
              <a:t>Дальнейшие планы</a:t>
            </a:r>
            <a:r>
              <a:rPr lang="en-US" sz="1600" b="1" dirty="0" smtClean="0"/>
              <a:t>:</a:t>
            </a:r>
          </a:p>
          <a:p>
            <a:pPr marL="285750" indent="-285750">
              <a:spcAft>
                <a:spcPts val="1600"/>
              </a:spcAft>
            </a:pPr>
            <a:r>
              <a:rPr lang="ru-RU" sz="1600" dirty="0" smtClean="0"/>
              <a:t>Динамическое тематическое моделирование</a:t>
            </a:r>
            <a:r>
              <a:rPr lang="en-US" sz="1600" dirty="0" smtClean="0"/>
              <a:t>;</a:t>
            </a:r>
          </a:p>
          <a:p>
            <a:pPr marL="285750" indent="-285750">
              <a:spcAft>
                <a:spcPts val="1600"/>
              </a:spcAft>
            </a:pPr>
            <a:r>
              <a:rPr lang="ru-RU" sz="1600" dirty="0" smtClean="0"/>
              <a:t>Упаковка в </a:t>
            </a:r>
            <a:r>
              <a:rPr lang="en-US" sz="1600" dirty="0" smtClean="0"/>
              <a:t>stand-alone </a:t>
            </a:r>
            <a:r>
              <a:rPr lang="ru-RU" sz="1600" dirty="0" smtClean="0"/>
              <a:t>контейнер с </a:t>
            </a:r>
            <a:r>
              <a:rPr lang="en-US" sz="1600" dirty="0" smtClean="0"/>
              <a:t>ETL</a:t>
            </a:r>
            <a:r>
              <a:rPr lang="ru-RU" sz="1600" dirty="0" smtClean="0"/>
              <a:t> и </a:t>
            </a:r>
            <a:r>
              <a:rPr lang="en-US" sz="1600" dirty="0" smtClean="0"/>
              <a:t>ML </a:t>
            </a:r>
            <a:r>
              <a:rPr lang="ru-RU" sz="1600" dirty="0" err="1" smtClean="0"/>
              <a:t>пайплайнами</a:t>
            </a:r>
            <a:r>
              <a:rPr lang="ru-RU" sz="1600" dirty="0" smtClean="0"/>
              <a:t>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701</Words>
  <Application>Microsoft Office PowerPoint</Application>
  <PresentationFormat>On-screen Show (4:3)</PresentationFormat>
  <Paragraphs>83</Paragraphs>
  <Slides>9</Slides>
  <Notes>9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Cambria Math</vt:lpstr>
      <vt:lpstr>Fira Sans Light</vt:lpstr>
      <vt:lpstr>Fira Sans</vt:lpstr>
      <vt:lpstr>Arial</vt:lpstr>
      <vt:lpstr>Simple Light</vt:lpstr>
      <vt:lpstr>StackOverflow Trends 2</vt:lpstr>
      <vt:lpstr>Про проект</vt:lpstr>
      <vt:lpstr>PowerPoint Presentation</vt:lpstr>
      <vt:lpstr>Постановка задачи</vt:lpstr>
      <vt:lpstr>Постановка задачи</vt:lpstr>
      <vt:lpstr>Что было сделано</vt:lpstr>
      <vt:lpstr>Результаты</vt:lpstr>
      <vt:lpstr>Проблемы в ходе выполнения проекта   </vt:lpstr>
      <vt:lpstr>Заключение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StackOverflow Trends 2</dc:title>
  <cp:lastModifiedBy>Veronica</cp:lastModifiedBy>
  <cp:revision>33</cp:revision>
  <dcterms:modified xsi:type="dcterms:W3CDTF">2020-05-17T20:45:13Z</dcterms:modified>
</cp:coreProperties>
</file>